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333"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3" d="100"/>
          <a:sy n="73" d="100"/>
        </p:scale>
        <p:origin x="1260"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830997"/>
          </a:xfrm>
          <a:prstGeom prst="rect">
            <a:avLst/>
          </a:prstGeom>
          <a:noFill/>
        </p:spPr>
        <p:txBody>
          <a:bodyPr wrap="square" lIns="91440" tIns="45720" rIns="91440" bIns="45720" rtlCol="0" anchor="t">
            <a:spAutoFit/>
          </a:bodyPr>
          <a:lstStyle/>
          <a:p>
            <a:r>
              <a:rPr lang="en-US" sz="2400" b="1" dirty="0" smtClean="0">
                <a:solidFill>
                  <a:schemeClr val="bg2"/>
                </a:solidFill>
                <a:latin typeface="Abadi"/>
                <a:ea typeface="SF Pro" pitchFamily="2" charset="0"/>
                <a:cs typeface="SF Pro" pitchFamily="2" charset="0"/>
              </a:rPr>
              <a:t>Wilson Tsang</a:t>
            </a:r>
            <a:endParaRPr lang="en-US" sz="2400" b="1" dirty="0">
              <a:solidFill>
                <a:schemeClr val="bg2"/>
              </a:solidFill>
              <a:latin typeface="Abadi"/>
              <a:ea typeface="SF Pro" pitchFamily="2" charset="0"/>
              <a:cs typeface="SF Pro" pitchFamily="2" charset="0"/>
            </a:endParaRPr>
          </a:p>
          <a:p>
            <a:r>
              <a:rPr lang="en-US" sz="2400" b="1" dirty="0" smtClean="0">
                <a:solidFill>
                  <a:schemeClr val="bg2"/>
                </a:solidFill>
                <a:latin typeface="Abadi" panose="020B0604020104020204" pitchFamily="34" charset="0"/>
                <a:ea typeface="SF Pro" pitchFamily="2" charset="0"/>
                <a:cs typeface="SF Pro" pitchFamily="2" charset="0"/>
              </a:rPr>
              <a:t>5 Dec 2023</a:t>
            </a:r>
            <a:endParaRPr lang="en-US" sz="2400" b="1"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 Request data (Falcon 9 launch data) from Wikipedia</a:t>
            </a:r>
          </a:p>
          <a:p>
            <a:pPr marL="0" indent="0">
              <a:buNone/>
            </a:pPr>
            <a:r>
              <a:rPr lang="en-US" sz="2200" dirty="0">
                <a:solidFill>
                  <a:schemeClr val="accent3">
                    <a:lumMod val="25000"/>
                  </a:schemeClr>
                </a:solidFill>
                <a:latin typeface="Abadi" panose="020B0604020104020204" pitchFamily="34" charset="0"/>
              </a:rPr>
              <a:t>• Create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object from HTML response</a:t>
            </a:r>
          </a:p>
          <a:p>
            <a:pPr marL="0" indent="0">
              <a:buNone/>
            </a:pPr>
            <a:r>
              <a:rPr lang="en-US" sz="2200" dirty="0">
                <a:solidFill>
                  <a:schemeClr val="accent3">
                    <a:lumMod val="25000"/>
                  </a:schemeClr>
                </a:solidFill>
                <a:latin typeface="Abadi" panose="020B0604020104020204" pitchFamily="34" charset="0"/>
              </a:rPr>
              <a:t>• Extract column names from HTML table header</a:t>
            </a:r>
          </a:p>
          <a:p>
            <a:pPr marL="0" indent="0">
              <a:buNone/>
            </a:pPr>
            <a:r>
              <a:rPr lang="en-US" sz="2200" dirty="0">
                <a:solidFill>
                  <a:schemeClr val="accent3">
                    <a:lumMod val="25000"/>
                  </a:schemeClr>
                </a:solidFill>
                <a:latin typeface="Abadi" panose="020B0604020104020204" pitchFamily="34" charset="0"/>
              </a:rPr>
              <a:t>• Collect data from parsing HTML tables</a:t>
            </a:r>
          </a:p>
          <a:p>
            <a:pPr marL="0" indent="0">
              <a:buNone/>
            </a:pPr>
            <a:r>
              <a:rPr lang="en-US" sz="2200" dirty="0">
                <a:solidFill>
                  <a:schemeClr val="accent3">
                    <a:lumMod val="25000"/>
                  </a:schemeClr>
                </a:solidFill>
                <a:latin typeface="Abadi" panose="020B0604020104020204" pitchFamily="34" charset="0"/>
              </a:rPr>
              <a:t>• Create dictionary from the data</a:t>
            </a:r>
          </a:p>
          <a:p>
            <a:pPr marL="0" indent="0">
              <a:buNone/>
            </a:pPr>
            <a:r>
              <a:rPr lang="en-US" sz="2200" dirty="0">
                <a:solidFill>
                  <a:schemeClr val="accent3">
                    <a:lumMod val="25000"/>
                  </a:schemeClr>
                </a:solidFill>
                <a:latin typeface="Abadi" panose="020B0604020104020204" pitchFamily="34" charset="0"/>
              </a:rPr>
              <a:t>• Create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from the dictionary</a:t>
            </a:r>
          </a:p>
          <a:p>
            <a:pPr marL="0" indent="0">
              <a:buNone/>
            </a:pPr>
            <a:r>
              <a:rPr lang="en-US" sz="2200" dirty="0">
                <a:solidFill>
                  <a:schemeClr val="accent3">
                    <a:lumMod val="25000"/>
                  </a:schemeClr>
                </a:solidFill>
                <a:latin typeface="Abadi" panose="020B0604020104020204" pitchFamily="34" charset="0"/>
              </a:rPr>
              <a:t>• Export data to csv file</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0810" y="1380967"/>
            <a:ext cx="9745589" cy="4351338"/>
          </a:xfrm>
          <a:prstGeom prst="rect">
            <a:avLst/>
          </a:prstGeom>
        </p:spPr>
        <p:txBody>
          <a:bodyPr lIns="91440" tIns="45720" rIns="91440" bIns="45720" anchor="t"/>
          <a:lstStyle/>
          <a:p>
            <a:pPr marL="0" indent="0">
              <a:lnSpc>
                <a:spcPct val="100000"/>
              </a:lnSpc>
              <a:spcBef>
                <a:spcPts val="1400"/>
              </a:spcBef>
              <a:buNone/>
            </a:pPr>
            <a:r>
              <a:rPr lang="en-US" sz="2200" b="1" dirty="0">
                <a:solidFill>
                  <a:schemeClr val="accent3">
                    <a:lumMod val="25000"/>
                  </a:schemeClr>
                </a:solidFill>
                <a:latin typeface="Abadi"/>
              </a:rPr>
              <a:t>Charts to create</a:t>
            </a:r>
          </a:p>
          <a:p>
            <a:pPr marL="0" indent="0">
              <a:lnSpc>
                <a:spcPct val="100000"/>
              </a:lnSpc>
              <a:spcBef>
                <a:spcPts val="1400"/>
              </a:spcBef>
              <a:buNone/>
            </a:pPr>
            <a:r>
              <a:rPr lang="en-US" sz="2000" dirty="0">
                <a:solidFill>
                  <a:schemeClr val="accent3">
                    <a:lumMod val="25000"/>
                  </a:schemeClr>
                </a:solidFill>
                <a:latin typeface="Abadi"/>
              </a:rPr>
              <a:t>• Flight Number vs. Payload</a:t>
            </a:r>
          </a:p>
          <a:p>
            <a:pPr marL="0" indent="0">
              <a:lnSpc>
                <a:spcPct val="100000"/>
              </a:lnSpc>
              <a:spcBef>
                <a:spcPts val="1400"/>
              </a:spcBef>
              <a:buNone/>
            </a:pPr>
            <a:r>
              <a:rPr lang="en-US" sz="2000" dirty="0">
                <a:solidFill>
                  <a:schemeClr val="accent3">
                    <a:lumMod val="25000"/>
                  </a:schemeClr>
                </a:solidFill>
                <a:latin typeface="Abadi"/>
              </a:rPr>
              <a:t>• Flight Number vs. Launch Site</a:t>
            </a:r>
          </a:p>
          <a:p>
            <a:pPr marL="0" indent="0">
              <a:lnSpc>
                <a:spcPct val="100000"/>
              </a:lnSpc>
              <a:spcBef>
                <a:spcPts val="1400"/>
              </a:spcBef>
              <a:buNone/>
            </a:pPr>
            <a:r>
              <a:rPr lang="en-US" sz="2000" dirty="0">
                <a:solidFill>
                  <a:schemeClr val="accent3">
                    <a:lumMod val="25000"/>
                  </a:schemeClr>
                </a:solidFill>
                <a:latin typeface="Abadi"/>
              </a:rPr>
              <a:t>• Payload Mass (kg) vs. Launch Site</a:t>
            </a:r>
          </a:p>
          <a:p>
            <a:pPr marL="0" indent="0">
              <a:lnSpc>
                <a:spcPct val="100000"/>
              </a:lnSpc>
              <a:spcBef>
                <a:spcPts val="1400"/>
              </a:spcBef>
              <a:buNone/>
            </a:pPr>
            <a:r>
              <a:rPr lang="en-US" sz="2000" dirty="0">
                <a:solidFill>
                  <a:schemeClr val="accent3">
                    <a:lumMod val="25000"/>
                  </a:schemeClr>
                </a:solidFill>
                <a:latin typeface="Abadi"/>
              </a:rPr>
              <a:t>• Payload Mass (kg) vs. Orbit type</a:t>
            </a:r>
          </a:p>
          <a:p>
            <a:pPr marL="0" indent="0">
              <a:lnSpc>
                <a:spcPct val="100000"/>
              </a:lnSpc>
              <a:spcBef>
                <a:spcPts val="1400"/>
              </a:spcBef>
              <a:buNone/>
            </a:pPr>
            <a:r>
              <a:rPr lang="en-US" sz="2200" dirty="0">
                <a:solidFill>
                  <a:schemeClr val="accent3">
                    <a:lumMod val="25000"/>
                  </a:schemeClr>
                </a:solidFill>
                <a:latin typeface="Abadi"/>
              </a:rPr>
              <a:t>Analysis</a:t>
            </a:r>
          </a:p>
          <a:p>
            <a:pPr marL="0" indent="0">
              <a:lnSpc>
                <a:spcPct val="100000"/>
              </a:lnSpc>
              <a:spcBef>
                <a:spcPts val="1400"/>
              </a:spcBef>
              <a:buNone/>
            </a:pPr>
            <a:r>
              <a:rPr lang="en-US" sz="2200" dirty="0">
                <a:solidFill>
                  <a:schemeClr val="accent3">
                    <a:lumMod val="25000"/>
                  </a:schemeClr>
                </a:solidFill>
                <a:latin typeface="Abadi"/>
              </a:rPr>
              <a:t>• View relationship by using scatter plots. The variables could be useful for</a:t>
            </a:r>
          </a:p>
          <a:p>
            <a:pPr marL="0" indent="0">
              <a:lnSpc>
                <a:spcPct val="100000"/>
              </a:lnSpc>
              <a:spcBef>
                <a:spcPts val="1400"/>
              </a:spcBef>
              <a:buNone/>
            </a:pPr>
            <a:r>
              <a:rPr lang="en-US" sz="2200" dirty="0">
                <a:solidFill>
                  <a:schemeClr val="accent3">
                    <a:lumMod val="25000"/>
                  </a:schemeClr>
                </a:solidFill>
                <a:latin typeface="Abadi"/>
              </a:rPr>
              <a:t>machine learning if a relationship exists</a:t>
            </a:r>
          </a:p>
          <a:p>
            <a:pPr marL="0" indent="0">
              <a:lnSpc>
                <a:spcPct val="100000"/>
              </a:lnSpc>
              <a:spcBef>
                <a:spcPts val="1400"/>
              </a:spcBef>
              <a:buNone/>
            </a:pPr>
            <a:r>
              <a:rPr lang="en-US" sz="2200" dirty="0">
                <a:solidFill>
                  <a:schemeClr val="accent3">
                    <a:lumMod val="25000"/>
                  </a:schemeClr>
                </a:solidFill>
                <a:latin typeface="Abadi"/>
              </a:rPr>
              <a:t>• Show comparisons among discrete categories with bar charts. Bar charts</a:t>
            </a:r>
          </a:p>
          <a:p>
            <a:pPr marL="0" indent="0">
              <a:lnSpc>
                <a:spcPct val="100000"/>
              </a:lnSpc>
              <a:spcBef>
                <a:spcPts val="1400"/>
              </a:spcBef>
              <a:buNone/>
            </a:pPr>
            <a:r>
              <a:rPr lang="en-US" sz="2200" dirty="0">
                <a:solidFill>
                  <a:schemeClr val="accent3">
                    <a:lumMod val="25000"/>
                  </a:schemeClr>
                </a:solidFill>
                <a:latin typeface="Abadi"/>
              </a:rPr>
              <a:t>show the relationships among the categories and a measured value.</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b="1" dirty="0">
                <a:solidFill>
                  <a:schemeClr val="accent2">
                    <a:lumMod val="75000"/>
                  </a:schemeClr>
                </a:solidFill>
                <a:latin typeface="Abadi"/>
              </a:rPr>
              <a:t>Queries to Create</a:t>
            </a:r>
          </a:p>
          <a:p>
            <a:pPr marL="0" indent="0">
              <a:lnSpc>
                <a:spcPct val="100000"/>
              </a:lnSpc>
              <a:spcBef>
                <a:spcPts val="1400"/>
              </a:spcBef>
              <a:buNone/>
            </a:pPr>
            <a:r>
              <a:rPr lang="en-US" sz="2000" dirty="0">
                <a:solidFill>
                  <a:schemeClr val="accent3">
                    <a:lumMod val="25000"/>
                  </a:schemeClr>
                </a:solidFill>
                <a:latin typeface="Abadi"/>
              </a:rPr>
              <a:t>• Names of unique launch sites</a:t>
            </a:r>
          </a:p>
          <a:p>
            <a:pPr marL="0" indent="0">
              <a:lnSpc>
                <a:spcPct val="100000"/>
              </a:lnSpc>
              <a:spcBef>
                <a:spcPts val="1400"/>
              </a:spcBef>
              <a:buNone/>
            </a:pPr>
            <a:r>
              <a:rPr lang="en-US" sz="2000" dirty="0">
                <a:solidFill>
                  <a:schemeClr val="accent3">
                    <a:lumMod val="25000"/>
                  </a:schemeClr>
                </a:solidFill>
                <a:latin typeface="Abadi"/>
              </a:rPr>
              <a:t>• 5 records where launch site begins with ‘CCA’</a:t>
            </a:r>
          </a:p>
          <a:p>
            <a:pPr marL="0" indent="0">
              <a:lnSpc>
                <a:spcPct val="100000"/>
              </a:lnSpc>
              <a:spcBef>
                <a:spcPts val="1400"/>
              </a:spcBef>
              <a:buNone/>
            </a:pPr>
            <a:r>
              <a:rPr lang="en-US" sz="2000" dirty="0">
                <a:solidFill>
                  <a:schemeClr val="accent3">
                    <a:lumMod val="25000"/>
                  </a:schemeClr>
                </a:solidFill>
                <a:latin typeface="Abadi"/>
              </a:rPr>
              <a:t>• Total payload mass carried by boosters launched by NASA (CRS)</a:t>
            </a:r>
          </a:p>
          <a:p>
            <a:pPr marL="0" indent="0">
              <a:lnSpc>
                <a:spcPct val="100000"/>
              </a:lnSpc>
              <a:spcBef>
                <a:spcPts val="1400"/>
              </a:spcBef>
              <a:buNone/>
            </a:pPr>
            <a:r>
              <a:rPr lang="en-US" sz="2000" dirty="0">
                <a:solidFill>
                  <a:schemeClr val="accent3">
                    <a:lumMod val="25000"/>
                  </a:schemeClr>
                </a:solidFill>
                <a:latin typeface="Abadi"/>
              </a:rPr>
              <a:t>• Average payload mass carried by booster version F9 v1.1.</a:t>
            </a:r>
          </a:p>
          <a:p>
            <a:pPr marL="0" indent="0">
              <a:buNone/>
            </a:pP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We will list the following:</a:t>
            </a:r>
          </a:p>
          <a:p>
            <a:pPr>
              <a:lnSpc>
                <a:spcPct val="100000"/>
              </a:lnSpc>
              <a:spcBef>
                <a:spcPts val="1400"/>
              </a:spcBef>
            </a:pPr>
            <a:r>
              <a:rPr lang="en-US" sz="2200" dirty="0">
                <a:solidFill>
                  <a:schemeClr val="accent3">
                    <a:lumMod val="25000"/>
                  </a:schemeClr>
                </a:solidFill>
                <a:latin typeface="Abadi"/>
              </a:rPr>
              <a:t>Date of first successful landing on ground pad</a:t>
            </a:r>
          </a:p>
          <a:p>
            <a:pPr>
              <a:lnSpc>
                <a:spcPct val="100000"/>
              </a:lnSpc>
              <a:spcBef>
                <a:spcPts val="1400"/>
              </a:spcBef>
            </a:pPr>
            <a:r>
              <a:rPr lang="en-US" sz="2200" dirty="0">
                <a:solidFill>
                  <a:schemeClr val="accent3">
                    <a:lumMod val="25000"/>
                  </a:schemeClr>
                </a:solidFill>
                <a:latin typeface="Abadi"/>
              </a:rPr>
              <a:t>Names of boosters which had success landing on drone ship and have</a:t>
            </a:r>
          </a:p>
          <a:p>
            <a:pPr marL="0" indent="0">
              <a:lnSpc>
                <a:spcPct val="100000"/>
              </a:lnSpc>
              <a:spcBef>
                <a:spcPts val="1400"/>
              </a:spcBef>
              <a:buNone/>
            </a:pPr>
            <a:r>
              <a:rPr lang="en-US" sz="2200" dirty="0">
                <a:solidFill>
                  <a:schemeClr val="accent3">
                    <a:lumMod val="25000"/>
                  </a:schemeClr>
                </a:solidFill>
                <a:latin typeface="Abadi"/>
              </a:rPr>
              <a:t>payload mass greater than 4,000 but less than 6,000</a:t>
            </a:r>
          </a:p>
          <a:p>
            <a:pPr>
              <a:lnSpc>
                <a:spcPct val="100000"/>
              </a:lnSpc>
              <a:spcBef>
                <a:spcPts val="1400"/>
              </a:spcBef>
            </a:pPr>
            <a:r>
              <a:rPr lang="en-US" sz="2200" dirty="0">
                <a:solidFill>
                  <a:schemeClr val="accent3">
                    <a:lumMod val="25000"/>
                  </a:schemeClr>
                </a:solidFill>
                <a:latin typeface="Abadi"/>
              </a:rPr>
              <a:t>Total number of successful and failed missions</a:t>
            </a:r>
          </a:p>
          <a:p>
            <a:pPr>
              <a:lnSpc>
                <a:spcPct val="100000"/>
              </a:lnSpc>
              <a:spcBef>
                <a:spcPts val="1400"/>
              </a:spcBef>
            </a:pPr>
            <a:r>
              <a:rPr lang="en-US" sz="2200" dirty="0">
                <a:solidFill>
                  <a:schemeClr val="accent3">
                    <a:lumMod val="25000"/>
                  </a:schemeClr>
                </a:solidFill>
                <a:latin typeface="Abadi"/>
              </a:rPr>
              <a:t>Names of booster versions which have carried the max payload</a:t>
            </a:r>
          </a:p>
          <a:p>
            <a:pPr>
              <a:lnSpc>
                <a:spcPct val="100000"/>
              </a:lnSpc>
              <a:spcBef>
                <a:spcPts val="1400"/>
              </a:spcBef>
            </a:pPr>
            <a:r>
              <a:rPr lang="en-US" sz="2200" dirty="0">
                <a:solidFill>
                  <a:schemeClr val="accent3">
                    <a:lumMod val="25000"/>
                  </a:schemeClr>
                </a:solidFill>
                <a:latin typeface="Abadi"/>
              </a:rPr>
              <a:t>Failed landing outcomes on drone ship, their booster version and launch</a:t>
            </a:r>
          </a:p>
          <a:p>
            <a:pPr marL="0" indent="0">
              <a:lnSpc>
                <a:spcPct val="100000"/>
              </a:lnSpc>
              <a:spcBef>
                <a:spcPts val="1400"/>
              </a:spcBef>
              <a:buNone/>
            </a:pPr>
            <a:r>
              <a:rPr lang="en-US" sz="2200" dirty="0">
                <a:solidFill>
                  <a:schemeClr val="accent3">
                    <a:lumMod val="25000"/>
                  </a:schemeClr>
                </a:solidFill>
                <a:latin typeface="Abadi"/>
              </a:rPr>
              <a:t>site for the months in the year 2015</a:t>
            </a:r>
          </a:p>
          <a:p>
            <a:pPr>
              <a:lnSpc>
                <a:spcPct val="100000"/>
              </a:lnSpc>
              <a:spcBef>
                <a:spcPts val="1400"/>
              </a:spcBef>
            </a:pPr>
            <a:r>
              <a:rPr lang="en-US" sz="2200">
                <a:solidFill>
                  <a:schemeClr val="accent3">
                    <a:lumMod val="25000"/>
                  </a:schemeClr>
                </a:solidFill>
                <a:latin typeface="Abadi"/>
              </a:rPr>
              <a:t>Count </a:t>
            </a:r>
            <a:r>
              <a:rPr lang="en-US" sz="2200" dirty="0">
                <a:solidFill>
                  <a:schemeClr val="accent3">
                    <a:lumMod val="25000"/>
                  </a:schemeClr>
                </a:solidFill>
                <a:latin typeface="Abadi"/>
              </a:rPr>
              <a:t>of landing outcomes between 2010-06-04 and 2017-03-20 (desc)</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255595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Markers indicating Launch Sites will be created</a:t>
            </a:r>
          </a:p>
          <a:p>
            <a:pPr>
              <a:lnSpc>
                <a:spcPct val="100000"/>
              </a:lnSpc>
              <a:spcBef>
                <a:spcPts val="1400"/>
              </a:spcBef>
            </a:pPr>
            <a:r>
              <a:rPr lang="en-US" sz="2200" dirty="0" smtClean="0">
                <a:solidFill>
                  <a:schemeClr val="accent3">
                    <a:lumMod val="25000"/>
                  </a:schemeClr>
                </a:solidFill>
                <a:latin typeface="Abadi" panose="020B0604020104020204" pitchFamily="34" charset="0"/>
              </a:rPr>
              <a:t>Colored Markers of Launch Outcomes</a:t>
            </a:r>
          </a:p>
          <a:p>
            <a:pPr>
              <a:lnSpc>
                <a:spcPct val="100000"/>
              </a:lnSpc>
              <a:spcBef>
                <a:spcPts val="1400"/>
              </a:spcBef>
            </a:pPr>
            <a:r>
              <a:rPr lang="en-US" sz="2200" dirty="0" smtClean="0">
                <a:solidFill>
                  <a:schemeClr val="accent3">
                    <a:lumMod val="25000"/>
                  </a:schemeClr>
                </a:solidFill>
                <a:latin typeface="Abadi" panose="020B0604020104020204" pitchFamily="34" charset="0"/>
              </a:rPr>
              <a:t>Distance between Launch Site will be calculated</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77500" lnSpcReduction="20000"/>
          </a:bodyPr>
          <a:lstStyle/>
          <a:p>
            <a:pPr marL="0" indent="0">
              <a:buNone/>
            </a:pPr>
            <a:r>
              <a:rPr lang="en-US" b="1" dirty="0"/>
              <a:t>Dropdown List with Launch Sites</a:t>
            </a:r>
            <a:endParaRPr lang="en-US" dirty="0"/>
          </a:p>
          <a:p>
            <a:r>
              <a:rPr lang="en-US" dirty="0"/>
              <a:t>Allow user to select all launch sites or a certain launch site</a:t>
            </a:r>
          </a:p>
          <a:p>
            <a:endParaRPr lang="en-US" dirty="0"/>
          </a:p>
          <a:p>
            <a:pPr marL="0" indent="0">
              <a:buNone/>
            </a:pPr>
            <a:r>
              <a:rPr lang="en-US" b="1" dirty="0"/>
              <a:t>Dashboard with </a:t>
            </a:r>
            <a:r>
              <a:rPr lang="en-US" b="1" dirty="0" err="1"/>
              <a:t>Plotly</a:t>
            </a:r>
            <a:r>
              <a:rPr lang="en-US" b="1" dirty="0"/>
              <a:t> Dash</a:t>
            </a:r>
            <a:endParaRPr lang="en-US" dirty="0"/>
          </a:p>
          <a:p>
            <a:r>
              <a:rPr lang="en-US" b="1" dirty="0"/>
              <a:t>Slider of Payload Mass Range</a:t>
            </a:r>
            <a:endParaRPr lang="en-US" dirty="0"/>
          </a:p>
          <a:p>
            <a:r>
              <a:rPr lang="en-US" dirty="0"/>
              <a:t>Allow user to select payload mass range</a:t>
            </a:r>
          </a:p>
          <a:p>
            <a:endParaRPr lang="en-US" dirty="0"/>
          </a:p>
          <a:p>
            <a:pPr marL="0" indent="0">
              <a:buNone/>
            </a:pPr>
            <a:r>
              <a:rPr lang="en-US" b="1" dirty="0"/>
              <a:t>Pie Chart Showing Successful Launches</a:t>
            </a:r>
            <a:endParaRPr lang="en-US" dirty="0"/>
          </a:p>
          <a:p>
            <a:r>
              <a:rPr lang="en-US" dirty="0"/>
              <a:t>Allow user to see successful and unsuccessful launches as a percent of the total </a:t>
            </a:r>
          </a:p>
          <a:p>
            <a:endParaRPr lang="en-US" dirty="0"/>
          </a:p>
          <a:p>
            <a:pPr marL="0" indent="0">
              <a:buNone/>
            </a:pPr>
            <a:r>
              <a:rPr lang="en-US" b="1" dirty="0"/>
              <a:t>Scatter Chart Showing Payload Mass vs. Success Rate by Booster Version</a:t>
            </a:r>
            <a:endParaRPr lang="en-US" dirty="0"/>
          </a:p>
          <a:p>
            <a:r>
              <a:rPr lang="en-US" dirty="0"/>
              <a:t>Allow user to see the correlation between Payload and Launch Success</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68064"/>
            <a:ext cx="9745589" cy="4351338"/>
          </a:xfrm>
          <a:prstGeom prst="rect">
            <a:avLst/>
          </a:prstGeom>
        </p:spPr>
        <p:txBody>
          <a:bodyPr>
            <a:normAutofit fontScale="92500"/>
          </a:bodyPr>
          <a:lstStyle/>
          <a:p>
            <a:endParaRPr lang="en-US" dirty="0"/>
          </a:p>
          <a:p>
            <a:r>
              <a:rPr lang="en-US" b="1" dirty="0" smtClean="0"/>
              <a:t>Standardize </a:t>
            </a:r>
            <a:r>
              <a:rPr lang="en-US" dirty="0"/>
              <a:t>the data with </a:t>
            </a:r>
            <a:r>
              <a:rPr lang="en-US" dirty="0" err="1"/>
              <a:t>StandardScaler</a:t>
            </a:r>
            <a:r>
              <a:rPr lang="en-US" dirty="0"/>
              <a:t>. Fit and transform the data.</a:t>
            </a:r>
          </a:p>
          <a:p>
            <a:r>
              <a:rPr lang="en-US" b="1" dirty="0" smtClean="0"/>
              <a:t>Split </a:t>
            </a:r>
            <a:r>
              <a:rPr lang="en-US" dirty="0"/>
              <a:t>the data using </a:t>
            </a:r>
            <a:r>
              <a:rPr lang="en-US" dirty="0" err="1"/>
              <a:t>train_test_split</a:t>
            </a:r>
            <a:endParaRPr lang="en-US" dirty="0"/>
          </a:p>
          <a:p>
            <a:r>
              <a:rPr lang="en-US" b="1" dirty="0" smtClean="0"/>
              <a:t>Create </a:t>
            </a:r>
            <a:r>
              <a:rPr lang="en-US" dirty="0"/>
              <a:t>a </a:t>
            </a:r>
            <a:r>
              <a:rPr lang="en-US" dirty="0" err="1"/>
              <a:t>GridSearchCV</a:t>
            </a:r>
            <a:r>
              <a:rPr lang="en-US" dirty="0"/>
              <a:t> object </a:t>
            </a:r>
            <a:r>
              <a:rPr lang="en-US" dirty="0" smtClean="0"/>
              <a:t>for </a:t>
            </a:r>
            <a:r>
              <a:rPr lang="en-US" dirty="0"/>
              <a:t>parameter optimization</a:t>
            </a:r>
          </a:p>
          <a:p>
            <a:r>
              <a:rPr lang="en-US" b="1" dirty="0" smtClean="0"/>
              <a:t>Apply </a:t>
            </a:r>
            <a:r>
              <a:rPr lang="en-US" dirty="0" err="1"/>
              <a:t>GridSearchCV</a:t>
            </a:r>
            <a:r>
              <a:rPr lang="en-US" dirty="0"/>
              <a:t> on different algorithms: logistic </a:t>
            </a:r>
            <a:r>
              <a:rPr lang="en-US" dirty="0" smtClean="0"/>
              <a:t>regression, </a:t>
            </a:r>
            <a:r>
              <a:rPr lang="en-US" dirty="0"/>
              <a:t>support vector </a:t>
            </a:r>
            <a:r>
              <a:rPr lang="en-US" dirty="0" smtClean="0"/>
              <a:t>machine, </a:t>
            </a:r>
            <a:r>
              <a:rPr lang="en-US" dirty="0"/>
              <a:t>decision </a:t>
            </a:r>
            <a:r>
              <a:rPr lang="en-US" dirty="0" smtClean="0"/>
              <a:t>tree, </a:t>
            </a:r>
            <a:r>
              <a:rPr lang="en-US" dirty="0"/>
              <a:t>K-Nearest </a:t>
            </a:r>
            <a:r>
              <a:rPr lang="en-US" dirty="0" smtClean="0"/>
              <a:t>Neighbor</a:t>
            </a:r>
            <a:endParaRPr lang="en-US" dirty="0"/>
          </a:p>
          <a:p>
            <a:r>
              <a:rPr lang="en-US" b="1" dirty="0" smtClean="0"/>
              <a:t>Calculate </a:t>
            </a:r>
            <a:r>
              <a:rPr lang="en-US" dirty="0"/>
              <a:t>accuracy on the test data using .score() for all models</a:t>
            </a:r>
          </a:p>
          <a:p>
            <a:r>
              <a:rPr lang="en-US" b="1" dirty="0" smtClean="0"/>
              <a:t>Assess </a:t>
            </a:r>
            <a:r>
              <a:rPr lang="en-US" dirty="0"/>
              <a:t>the confusion matrix for all models</a:t>
            </a:r>
          </a:p>
          <a:p>
            <a:r>
              <a:rPr lang="en-US" b="1" dirty="0" smtClean="0"/>
              <a:t>Identify </a:t>
            </a:r>
            <a:r>
              <a:rPr lang="en-US" dirty="0"/>
              <a:t>the best model using </a:t>
            </a:r>
            <a:r>
              <a:rPr lang="en-US" dirty="0" err="1"/>
              <a:t>Jaccard_Score</a:t>
            </a:r>
            <a:r>
              <a:rPr lang="en-US" dirty="0"/>
              <a:t>, F1_Score and Accuracy</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84090BA-641D-4583-81FB-B623201EB94A}"/>
              </a:ext>
            </a:extLst>
          </p:cNvPr>
          <p:cNvPicPr>
            <a:picLocks noChangeAspect="1"/>
          </p:cNvPicPr>
          <p:nvPr/>
        </p:nvPicPr>
        <p:blipFill>
          <a:blip r:embed="rId3"/>
          <a:stretch>
            <a:fillRect/>
          </a:stretch>
        </p:blipFill>
        <p:spPr>
          <a:xfrm>
            <a:off x="1582708" y="1361109"/>
            <a:ext cx="8086784" cy="3857653"/>
          </a:xfrm>
          <a:prstGeom prst="rect">
            <a:avLst/>
          </a:prstGeom>
        </p:spPr>
      </p:pic>
      <p:sp>
        <p:nvSpPr>
          <p:cNvPr id="7" name="TextBox 6">
            <a:extLst>
              <a:ext uri="{FF2B5EF4-FFF2-40B4-BE49-F238E27FC236}">
                <a16:creationId xmlns:a16="http://schemas.microsoft.com/office/drawing/2014/main" id="{004F4A5E-6946-0B60-FB9B-AE56D77263EA}"/>
              </a:ext>
            </a:extLst>
          </p:cNvPr>
          <p:cNvSpPr txBox="1"/>
          <p:nvPr/>
        </p:nvSpPr>
        <p:spPr>
          <a:xfrm>
            <a:off x="1638300" y="5467350"/>
            <a:ext cx="8185150" cy="646331"/>
          </a:xfrm>
          <a:prstGeom prst="rect">
            <a:avLst/>
          </a:prstGeom>
          <a:noFill/>
        </p:spPr>
        <p:txBody>
          <a:bodyPr wrap="square" rtlCol="0">
            <a:spAutoFit/>
          </a:bodyPr>
          <a:lstStyle/>
          <a:p>
            <a:pPr marL="285750" indent="-285750">
              <a:buFont typeface="Arial" panose="020B0604020202020204" pitchFamily="34" charset="0"/>
              <a:buChar char="•"/>
            </a:pPr>
            <a:r>
              <a:rPr lang="en-HK" dirty="0"/>
              <a:t>New flights have higher successful rate</a:t>
            </a:r>
          </a:p>
          <a:p>
            <a:pPr marL="285750" indent="-285750">
              <a:buFont typeface="Arial" panose="020B0604020202020204" pitchFamily="34" charset="0"/>
              <a:buChar char="•"/>
            </a:pPr>
            <a:r>
              <a:rPr lang="en-HK" dirty="0"/>
              <a:t>Most launches are CCAFS</a:t>
            </a: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smtClean="0">
                <a:solidFill>
                  <a:schemeClr val="accent3">
                    <a:lumMod val="25000"/>
                  </a:schemeClr>
                </a:solidFill>
                <a:latin typeface="Abadi"/>
              </a:rPr>
              <a:t>Conclusion</a:t>
            </a: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431161" y="1968157"/>
            <a:ext cx="3932238" cy="3811588"/>
          </a:xfrm>
          <a:prstGeom prst="rect">
            <a:avLst/>
          </a:prstGeom>
        </p:spPr>
        <p:txBody>
          <a:bodyPr>
            <a:normAutofit/>
          </a:bodyPr>
          <a:lstStyle/>
          <a:p>
            <a:pPr>
              <a:lnSpc>
                <a:spcPct val="100000"/>
              </a:lnSpc>
              <a:spcBef>
                <a:spcPts val="1400"/>
              </a:spcBef>
            </a:pPr>
            <a:r>
              <a:rPr lang="en-HK" sz="2200" dirty="0">
                <a:solidFill>
                  <a:schemeClr val="accent3">
                    <a:lumMod val="25000"/>
                  </a:schemeClr>
                </a:solidFill>
                <a:latin typeface="Abadi" panose="020B0604020104020204" pitchFamily="34" charset="0"/>
              </a:rPr>
              <a:t>KSC LC 39A generally has higher payload</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VAFB has 100% successful rate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134FF00A-0E5F-6589-2670-5C3F371F8EB8}"/>
              </a:ext>
            </a:extLst>
          </p:cNvPr>
          <p:cNvPicPr>
            <a:picLocks noChangeAspect="1"/>
          </p:cNvPicPr>
          <p:nvPr/>
        </p:nvPicPr>
        <p:blipFill>
          <a:blip r:embed="rId3"/>
          <a:stretch>
            <a:fillRect/>
          </a:stretch>
        </p:blipFill>
        <p:spPr>
          <a:xfrm>
            <a:off x="795922" y="1680641"/>
            <a:ext cx="5362614" cy="463870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73961" y="2225999"/>
            <a:ext cx="3932238" cy="3811588"/>
          </a:xfrm>
          <a:prstGeom prst="rect">
            <a:avLst/>
          </a:prstGeom>
        </p:spPr>
        <p:txBody>
          <a:bodyPr>
            <a:normAutofit/>
          </a:bodyPr>
          <a:lstStyle/>
          <a:p>
            <a:pPr marL="0" indent="0">
              <a:lnSpc>
                <a:spcPct val="100000"/>
              </a:lnSpc>
              <a:spcBef>
                <a:spcPts val="1400"/>
              </a:spcBef>
              <a:buNone/>
            </a:pPr>
            <a:r>
              <a:rPr lang="en-US" sz="1600" dirty="0"/>
              <a:t>• 100% Success Rate: ES-L1, GEO, HEO and SSO </a:t>
            </a:r>
          </a:p>
          <a:p>
            <a:pPr marL="0" indent="0">
              <a:lnSpc>
                <a:spcPct val="100000"/>
              </a:lnSpc>
              <a:spcBef>
                <a:spcPts val="1400"/>
              </a:spcBef>
              <a:buNone/>
            </a:pPr>
            <a:r>
              <a:rPr lang="en-US" sz="1600" dirty="0"/>
              <a:t>• 50%-80% Success Rate: GTO, ISS, LEO, MEO, PO</a:t>
            </a:r>
          </a:p>
          <a:p>
            <a:pPr marL="0" indent="0">
              <a:lnSpc>
                <a:spcPct val="100000"/>
              </a:lnSpc>
              <a:spcBef>
                <a:spcPts val="1400"/>
              </a:spcBef>
              <a:buNone/>
            </a:pPr>
            <a:r>
              <a:rPr lang="en-US" sz="1600" dirty="0"/>
              <a:t>• 0% Success Rate: SO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6F6B9F90-EEFE-B661-10E1-0A6B17C0F90B}"/>
              </a:ext>
            </a:extLst>
          </p:cNvPr>
          <p:cNvPicPr>
            <a:picLocks noChangeAspect="1"/>
          </p:cNvPicPr>
          <p:nvPr/>
        </p:nvPicPr>
        <p:blipFill>
          <a:blip r:embed="rId3"/>
          <a:stretch>
            <a:fillRect/>
          </a:stretch>
        </p:blipFill>
        <p:spPr>
          <a:xfrm>
            <a:off x="905460" y="1579544"/>
            <a:ext cx="5143538" cy="494351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05711" y="175860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success rate typically increases with the number of flights for each orbit</a:t>
            </a:r>
          </a:p>
          <a:p>
            <a:pPr>
              <a:lnSpc>
                <a:spcPct val="100000"/>
              </a:lnSpc>
              <a:spcBef>
                <a:spcPts val="1400"/>
              </a:spcBef>
            </a:pPr>
            <a:r>
              <a:rPr lang="en-US" sz="2200" dirty="0">
                <a:solidFill>
                  <a:schemeClr val="accent3">
                    <a:lumMod val="25000"/>
                  </a:schemeClr>
                </a:solidFill>
                <a:latin typeface="Abadi" panose="020B0604020104020204" pitchFamily="34" charset="0"/>
              </a:rPr>
              <a:t>All SSO recorded success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A3AAA5B-CF99-A68D-DE7D-A4777175F4AD}"/>
              </a:ext>
            </a:extLst>
          </p:cNvPr>
          <p:cNvPicPr>
            <a:picLocks noChangeAspect="1"/>
          </p:cNvPicPr>
          <p:nvPr/>
        </p:nvPicPr>
        <p:blipFill>
          <a:blip r:embed="rId3"/>
          <a:stretch>
            <a:fillRect/>
          </a:stretch>
        </p:blipFill>
        <p:spPr>
          <a:xfrm>
            <a:off x="239684" y="1854637"/>
            <a:ext cx="6707216" cy="309689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064500" y="1778000"/>
            <a:ext cx="3393472"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Most failure cases lie in pay load mass between 2000 to 6000.</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E8994EE-7B70-6561-7084-AB2C436BDF51}"/>
              </a:ext>
            </a:extLst>
          </p:cNvPr>
          <p:cNvPicPr>
            <a:picLocks noChangeAspect="1"/>
          </p:cNvPicPr>
          <p:nvPr/>
        </p:nvPicPr>
        <p:blipFill>
          <a:blip r:embed="rId3"/>
          <a:stretch>
            <a:fillRect/>
          </a:stretch>
        </p:blipFill>
        <p:spPr>
          <a:xfrm>
            <a:off x="187267" y="1778000"/>
            <a:ext cx="7877233" cy="361000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53311" y="1942757"/>
            <a:ext cx="3932238" cy="3811588"/>
          </a:xfrm>
          <a:prstGeom prst="rect">
            <a:avLst/>
          </a:prstGeom>
        </p:spPr>
        <p:txBody>
          <a:bodyPr>
            <a:normAutofit/>
          </a:bodyPr>
          <a:lstStyle/>
          <a:p>
            <a:pPr>
              <a:lnSpc>
                <a:spcPct val="100000"/>
              </a:lnSpc>
              <a:spcBef>
                <a:spcPts val="1400"/>
              </a:spcBef>
            </a:pPr>
            <a:r>
              <a:rPr lang="en-HK" sz="2200" dirty="0">
                <a:solidFill>
                  <a:schemeClr val="accent3">
                    <a:lumMod val="25000"/>
                  </a:schemeClr>
                </a:solidFill>
                <a:latin typeface="Abadi" panose="020B0604020104020204" pitchFamily="34" charset="0"/>
              </a:rPr>
              <a:t>The successful rate is 0% from 2010 to 2013.</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Great improvement occurs in 2014. And the successful generally keeps improving.</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3D8F986-A8F6-FC1C-6244-F8301616BF67}"/>
              </a:ext>
            </a:extLst>
          </p:cNvPr>
          <p:cNvPicPr>
            <a:picLocks noChangeAspect="1"/>
          </p:cNvPicPr>
          <p:nvPr/>
        </p:nvPicPr>
        <p:blipFill>
          <a:blip r:embed="rId3"/>
          <a:stretch>
            <a:fillRect/>
          </a:stretch>
        </p:blipFill>
        <p:spPr>
          <a:xfrm>
            <a:off x="855642" y="1824473"/>
            <a:ext cx="5515015" cy="404815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Name of the unique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Query used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0DF53909-60DD-ED99-1CB0-BAA56A2DC3B8}"/>
              </a:ext>
            </a:extLst>
          </p:cNvPr>
          <p:cNvPicPr>
            <a:picLocks noChangeAspect="1"/>
          </p:cNvPicPr>
          <p:nvPr/>
        </p:nvPicPr>
        <p:blipFill>
          <a:blip r:embed="rId3"/>
          <a:stretch>
            <a:fillRect/>
          </a:stretch>
        </p:blipFill>
        <p:spPr>
          <a:xfrm>
            <a:off x="5889619" y="1781167"/>
            <a:ext cx="1543061" cy="2114565"/>
          </a:xfrm>
          <a:prstGeom prst="rect">
            <a:avLst/>
          </a:prstGeom>
        </p:spPr>
      </p:pic>
      <p:pic>
        <p:nvPicPr>
          <p:cNvPr id="8" name="Picture 7">
            <a:extLst>
              <a:ext uri="{FF2B5EF4-FFF2-40B4-BE49-F238E27FC236}">
                <a16:creationId xmlns:a16="http://schemas.microsoft.com/office/drawing/2014/main" id="{CD185CA0-FF2F-D678-ED8F-8F31386009B9}"/>
              </a:ext>
            </a:extLst>
          </p:cNvPr>
          <p:cNvPicPr>
            <a:picLocks noChangeAspect="1"/>
          </p:cNvPicPr>
          <p:nvPr/>
        </p:nvPicPr>
        <p:blipFill>
          <a:blip r:embed="rId4"/>
          <a:stretch>
            <a:fillRect/>
          </a:stretch>
        </p:blipFill>
        <p:spPr>
          <a:xfrm>
            <a:off x="770011" y="5176041"/>
            <a:ext cx="5524540" cy="34290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SQL used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A2CC77A-EF30-FFF9-0378-8DCFA622CBD7}"/>
              </a:ext>
            </a:extLst>
          </p:cNvPr>
          <p:cNvPicPr>
            <a:picLocks noChangeAspect="1"/>
          </p:cNvPicPr>
          <p:nvPr/>
        </p:nvPicPr>
        <p:blipFill>
          <a:blip r:embed="rId3"/>
          <a:stretch>
            <a:fillRect/>
          </a:stretch>
        </p:blipFill>
        <p:spPr>
          <a:xfrm>
            <a:off x="770011" y="5141910"/>
            <a:ext cx="4029104" cy="714380"/>
          </a:xfrm>
          <a:prstGeom prst="rect">
            <a:avLst/>
          </a:prstGeom>
        </p:spPr>
      </p:pic>
      <p:pic>
        <p:nvPicPr>
          <p:cNvPr id="8" name="Picture 7">
            <a:extLst>
              <a:ext uri="{FF2B5EF4-FFF2-40B4-BE49-F238E27FC236}">
                <a16:creationId xmlns:a16="http://schemas.microsoft.com/office/drawing/2014/main" id="{E49E1201-FECE-B963-287D-4043ACA8D6AD}"/>
              </a:ext>
            </a:extLst>
          </p:cNvPr>
          <p:cNvPicPr>
            <a:picLocks noChangeAspect="1"/>
          </p:cNvPicPr>
          <p:nvPr/>
        </p:nvPicPr>
        <p:blipFill>
          <a:blip r:embed="rId4"/>
          <a:stretch>
            <a:fillRect/>
          </a:stretch>
        </p:blipFill>
        <p:spPr>
          <a:xfrm>
            <a:off x="892144" y="2305404"/>
            <a:ext cx="4841906" cy="195764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C56EE24-529D-9D96-881F-BF1C6DE466C2}"/>
              </a:ext>
            </a:extLst>
          </p:cNvPr>
          <p:cNvPicPr>
            <a:picLocks noChangeAspect="1"/>
          </p:cNvPicPr>
          <p:nvPr/>
        </p:nvPicPr>
        <p:blipFill>
          <a:blip r:embed="rId3"/>
          <a:stretch>
            <a:fillRect/>
          </a:stretch>
        </p:blipFill>
        <p:spPr>
          <a:xfrm>
            <a:off x="770011" y="1797044"/>
            <a:ext cx="10858524" cy="289560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C8F3006-3401-CECC-25CF-0E7D561C53C5}"/>
              </a:ext>
            </a:extLst>
          </p:cNvPr>
          <p:cNvPicPr>
            <a:picLocks noChangeAspect="1"/>
          </p:cNvPicPr>
          <p:nvPr/>
        </p:nvPicPr>
        <p:blipFill>
          <a:blip r:embed="rId3"/>
          <a:stretch>
            <a:fillRect/>
          </a:stretch>
        </p:blipFill>
        <p:spPr>
          <a:xfrm>
            <a:off x="770011" y="1908170"/>
            <a:ext cx="10912804" cy="228918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7" name="TextBox 6">
            <a:extLst>
              <a:ext uri="{FF2B5EF4-FFF2-40B4-BE49-F238E27FC236}">
                <a16:creationId xmlns:a16="http://schemas.microsoft.com/office/drawing/2014/main" id="{182C69E0-8B6C-A941-EBDD-EE192C26C84A}"/>
              </a:ext>
            </a:extLst>
          </p:cNvPr>
          <p:cNvSpPr txBox="1"/>
          <p:nvPr/>
        </p:nvSpPr>
        <p:spPr>
          <a:xfrm>
            <a:off x="831850" y="1714500"/>
            <a:ext cx="5264150" cy="461665"/>
          </a:xfrm>
          <a:prstGeom prst="rect">
            <a:avLst/>
          </a:prstGeom>
          <a:noFill/>
        </p:spPr>
        <p:txBody>
          <a:bodyPr wrap="square" rtlCol="0">
            <a:spAutoFit/>
          </a:bodyPr>
          <a:lstStyle/>
          <a:p>
            <a:r>
              <a:rPr lang="en-HK" sz="2400" b="1" dirty="0"/>
              <a:t>First Successful Date on Ground</a:t>
            </a:r>
          </a:p>
        </p:txBody>
      </p:sp>
      <p:pic>
        <p:nvPicPr>
          <p:cNvPr id="9" name="Picture 8">
            <a:extLst>
              <a:ext uri="{FF2B5EF4-FFF2-40B4-BE49-F238E27FC236}">
                <a16:creationId xmlns:a16="http://schemas.microsoft.com/office/drawing/2014/main" id="{13824E39-32D2-B9EC-EAA2-BB166871AEFF}"/>
              </a:ext>
            </a:extLst>
          </p:cNvPr>
          <p:cNvPicPr>
            <a:picLocks noChangeAspect="1"/>
          </p:cNvPicPr>
          <p:nvPr/>
        </p:nvPicPr>
        <p:blipFill>
          <a:blip r:embed="rId3"/>
          <a:stretch>
            <a:fillRect/>
          </a:stretch>
        </p:blipFill>
        <p:spPr>
          <a:xfrm>
            <a:off x="770011" y="2901942"/>
            <a:ext cx="4629184" cy="213361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08100"/>
            <a:ext cx="10566347" cy="49276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2">
                    <a:lumMod val="75000"/>
                  </a:schemeClr>
                </a:solidFill>
                <a:latin typeface="Abadi" panose="020B0604020104020204" pitchFamily="34" charset="0"/>
              </a:rPr>
              <a:t>This project will include the following contents :</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 Analyze the data with SQL, calculating the following statistics: total payload, payload range for successful launches, and total # of successful and failed outcomes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 Explore launch site success rates and proximity to geographical markers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 Visualize the launch sites with the most success and successful payload ranges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 Build Models to predict landing outcomes using logistic regression, support vector</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machine (SVM), decision tree </a:t>
            </a:r>
            <a:r>
              <a:rPr lang="en-US" sz="2000" dirty="0" smtClean="0">
                <a:solidFill>
                  <a:schemeClr val="accent3">
                    <a:lumMod val="25000"/>
                  </a:schemeClr>
                </a:solidFill>
                <a:latin typeface="Abadi" panose="020B0604020104020204" pitchFamily="34" charset="0"/>
              </a:rPr>
              <a:t>and </a:t>
            </a:r>
            <a:r>
              <a:rPr lang="en-US" sz="2000" dirty="0" err="1" smtClean="0">
                <a:solidFill>
                  <a:schemeClr val="accent3">
                    <a:lumMod val="25000"/>
                  </a:schemeClr>
                </a:solidFill>
                <a:latin typeface="Abadi" panose="020B0604020104020204" pitchFamily="34" charset="0"/>
              </a:rPr>
              <a:t>Knn</a:t>
            </a:r>
            <a:endParaRPr lang="en-US" sz="20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413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1130252"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1196F78-FC04-5201-C7C0-6314E03DD2A3}"/>
              </a:ext>
            </a:extLst>
          </p:cNvPr>
          <p:cNvPicPr>
            <a:picLocks noChangeAspect="1"/>
          </p:cNvPicPr>
          <p:nvPr/>
        </p:nvPicPr>
        <p:blipFill>
          <a:blip r:embed="rId3"/>
          <a:stretch>
            <a:fillRect/>
          </a:stretch>
        </p:blipFill>
        <p:spPr>
          <a:xfrm>
            <a:off x="1032474" y="2667000"/>
            <a:ext cx="4440863" cy="397295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6922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 :</a:t>
            </a:r>
          </a:p>
          <a:p>
            <a:pPr>
              <a:lnSpc>
                <a:spcPct val="100000"/>
              </a:lnSpc>
              <a:spcBef>
                <a:spcPts val="1400"/>
              </a:spcBef>
            </a:pPr>
            <a:r>
              <a:rPr lang="en-US" sz="2200" dirty="0">
                <a:solidFill>
                  <a:schemeClr val="accent3">
                    <a:lumMod val="25000"/>
                  </a:schemeClr>
                </a:solidFill>
                <a:latin typeface="Abadi" panose="020B0604020104020204" pitchFamily="34" charset="0"/>
              </a:rPr>
              <a:t>1 Failure, 99 Success, 1 Success with payload </a:t>
            </a:r>
            <a:r>
              <a:rPr lang="en-US" sz="2200">
                <a:solidFill>
                  <a:schemeClr val="accent3">
                    <a:lumMod val="25000"/>
                  </a:schemeClr>
                </a:solidFill>
                <a:latin typeface="Abadi" panose="020B0604020104020204" pitchFamily="34" charset="0"/>
              </a:rPr>
              <a:t>status unknown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D32A156-10C4-B860-0952-FD1CFE0E8C0F}"/>
              </a:ext>
            </a:extLst>
          </p:cNvPr>
          <p:cNvPicPr>
            <a:picLocks noChangeAspect="1"/>
          </p:cNvPicPr>
          <p:nvPr/>
        </p:nvPicPr>
        <p:blipFill>
          <a:blip r:embed="rId3"/>
          <a:stretch>
            <a:fillRect/>
          </a:stretch>
        </p:blipFill>
        <p:spPr>
          <a:xfrm>
            <a:off x="948323" y="3208325"/>
            <a:ext cx="5057812" cy="34385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圖片 1"/>
          <p:cNvPicPr>
            <a:picLocks noChangeAspect="1"/>
          </p:cNvPicPr>
          <p:nvPr/>
        </p:nvPicPr>
        <p:blipFill>
          <a:blip r:embed="rId3"/>
          <a:stretch>
            <a:fillRect/>
          </a:stretch>
        </p:blipFill>
        <p:spPr>
          <a:xfrm>
            <a:off x="568248" y="1902836"/>
            <a:ext cx="4610100" cy="452437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圖片 1"/>
          <p:cNvPicPr>
            <a:picLocks noChangeAspect="1"/>
          </p:cNvPicPr>
          <p:nvPr/>
        </p:nvPicPr>
        <p:blipFill rotWithShape="1">
          <a:blip r:embed="rId3"/>
          <a:srcRect l="-242" t="34478" r="1"/>
          <a:stretch/>
        </p:blipFill>
        <p:spPr>
          <a:xfrm>
            <a:off x="747132" y="2375208"/>
            <a:ext cx="9475099" cy="2802871"/>
          </a:xfrm>
          <a:prstGeom prst="rect">
            <a:avLst/>
          </a:prstGeom>
        </p:spPr>
      </p:pic>
      <p:sp>
        <p:nvSpPr>
          <p:cNvPr id="6" name="文字方塊 5"/>
          <p:cNvSpPr txBox="1"/>
          <p:nvPr/>
        </p:nvSpPr>
        <p:spPr>
          <a:xfrm>
            <a:off x="770011" y="1538868"/>
            <a:ext cx="7504194" cy="369332"/>
          </a:xfrm>
          <a:prstGeom prst="rect">
            <a:avLst/>
          </a:prstGeom>
          <a:noFill/>
        </p:spPr>
        <p:txBody>
          <a:bodyPr wrap="square" rtlCol="0">
            <a:spAutoFit/>
          </a:bodyPr>
          <a:lstStyle/>
          <a:p>
            <a:r>
              <a:rPr lang="en-US" dirty="0" smtClean="0"/>
              <a:t>Fail list in 2015</a:t>
            </a:r>
            <a:endParaRPr lang="en-US" dirty="0"/>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圖片 1"/>
          <p:cNvPicPr>
            <a:picLocks noChangeAspect="1"/>
          </p:cNvPicPr>
          <p:nvPr/>
        </p:nvPicPr>
        <p:blipFill>
          <a:blip r:embed="rId3"/>
          <a:stretch>
            <a:fillRect/>
          </a:stretch>
        </p:blipFill>
        <p:spPr>
          <a:xfrm>
            <a:off x="690097" y="1841925"/>
            <a:ext cx="7800975" cy="43338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1961"/>
            <a:ext cx="9745589" cy="1583474"/>
          </a:xfrm>
          <a:prstGeom prst="rect">
            <a:avLst/>
          </a:prstGeom>
        </p:spPr>
        <p:txBody>
          <a:bodyPr lIns="91440" tIns="45720" rIns="91440" bIns="45720" anchor="t">
            <a:normAutofit lnSpcReduction="10000"/>
          </a:bodyPr>
          <a:lstStyle/>
          <a:p>
            <a:endParaRPr lang="en-US" dirty="0"/>
          </a:p>
          <a:p>
            <a:r>
              <a:rPr lang="en-US" sz="1800" b="1" dirty="0"/>
              <a:t>Near Equator</a:t>
            </a:r>
            <a:r>
              <a:rPr lang="en-US" sz="1800" dirty="0"/>
              <a:t>: the closer the launch site to the equator, the </a:t>
            </a:r>
            <a:r>
              <a:rPr lang="en-US" sz="1800" b="1" dirty="0" smtClean="0"/>
              <a:t>easier </a:t>
            </a:r>
            <a:r>
              <a:rPr lang="en-US" sz="1800" dirty="0" smtClean="0"/>
              <a:t>it </a:t>
            </a:r>
            <a:r>
              <a:rPr lang="en-US" sz="1800" dirty="0"/>
              <a:t>is </a:t>
            </a:r>
            <a:r>
              <a:rPr lang="en-US" sz="1800" b="1" dirty="0"/>
              <a:t>to </a:t>
            </a:r>
            <a:r>
              <a:rPr lang="en-US" sz="1800" b="1" dirty="0" err="1"/>
              <a:t>launch</a:t>
            </a:r>
            <a:r>
              <a:rPr lang="en-US" sz="1800" dirty="0" err="1"/>
              <a:t>to</a:t>
            </a:r>
            <a:r>
              <a:rPr lang="en-US" sz="1800" dirty="0"/>
              <a:t> equatorial orbit, and the more help you get from Earth's rotation for a prograde orbit. Rockets launched from sites near the equator get an </a:t>
            </a:r>
            <a:r>
              <a:rPr lang="en-US" sz="1800" b="1" dirty="0"/>
              <a:t>additional natural boost</a:t>
            </a:r>
            <a:r>
              <a:rPr lang="en-US" sz="1800" dirty="0"/>
              <a:t>-due to the rotational speed of earth -that </a:t>
            </a:r>
            <a:r>
              <a:rPr lang="en-US" sz="1800" b="1" dirty="0"/>
              <a:t>helps save the </a:t>
            </a:r>
            <a:r>
              <a:rPr lang="en-US" sz="1800" b="1" dirty="0" err="1"/>
              <a:t>cost</a:t>
            </a:r>
            <a:r>
              <a:rPr lang="en-US" sz="1800" dirty="0" err="1"/>
              <a:t>of</a:t>
            </a:r>
            <a:r>
              <a:rPr lang="en-US" sz="1800" dirty="0"/>
              <a:t> putting in extra fuel and boosters.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 Map</a:t>
            </a:r>
            <a:endParaRPr lang="en-US" dirty="0">
              <a:solidFill>
                <a:srgbClr val="0B49CB"/>
              </a:solidFill>
              <a:latin typeface="Abadi"/>
            </a:endParaRPr>
          </a:p>
        </p:txBody>
      </p:sp>
      <p:pic>
        <p:nvPicPr>
          <p:cNvPr id="4" name="圖片 3"/>
          <p:cNvPicPr>
            <a:picLocks noChangeAspect="1"/>
          </p:cNvPicPr>
          <p:nvPr/>
        </p:nvPicPr>
        <p:blipFill>
          <a:blip r:embed="rId3"/>
          <a:stretch>
            <a:fillRect/>
          </a:stretch>
        </p:blipFill>
        <p:spPr>
          <a:xfrm>
            <a:off x="1004074" y="3188203"/>
            <a:ext cx="7886700" cy="351472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6195" y="1513390"/>
            <a:ext cx="9745589" cy="1988092"/>
          </a:xfrm>
          <a:prstGeom prst="rect">
            <a:avLst/>
          </a:prstGeom>
        </p:spPr>
        <p:txBody>
          <a:bodyPr lIns="91440" tIns="45720" rIns="91440" bIns="45720" anchor="t">
            <a:normAutofit/>
          </a:bodyPr>
          <a:lstStyle/>
          <a:p>
            <a:r>
              <a:rPr lang="en-US" sz="1800" b="1" dirty="0"/>
              <a:t>At Each Launch Site</a:t>
            </a:r>
            <a:endParaRPr lang="en-US" sz="1800" dirty="0"/>
          </a:p>
          <a:p>
            <a:r>
              <a:rPr lang="en-US" sz="1800" b="1" dirty="0"/>
              <a:t>Outcomes</a:t>
            </a:r>
            <a:r>
              <a:rPr lang="en-US" sz="1800" dirty="0"/>
              <a:t>: </a:t>
            </a:r>
          </a:p>
          <a:p>
            <a:r>
              <a:rPr lang="en-US" sz="1800" b="1" dirty="0" smtClean="0">
                <a:solidFill>
                  <a:schemeClr val="accent6">
                    <a:lumMod val="75000"/>
                  </a:schemeClr>
                </a:solidFill>
              </a:rPr>
              <a:t>Green </a:t>
            </a:r>
            <a:r>
              <a:rPr lang="en-US" sz="1800" dirty="0" smtClean="0">
                <a:solidFill>
                  <a:schemeClr val="accent6">
                    <a:lumMod val="75000"/>
                  </a:schemeClr>
                </a:solidFill>
              </a:rPr>
              <a:t>markers </a:t>
            </a:r>
            <a:r>
              <a:rPr lang="en-US" sz="1800" dirty="0">
                <a:solidFill>
                  <a:schemeClr val="accent6">
                    <a:lumMod val="75000"/>
                  </a:schemeClr>
                </a:solidFill>
              </a:rPr>
              <a:t>for successful launches</a:t>
            </a:r>
          </a:p>
          <a:p>
            <a:r>
              <a:rPr lang="en-US" sz="1800" b="1" dirty="0" smtClean="0">
                <a:solidFill>
                  <a:srgbClr val="FF0000"/>
                </a:solidFill>
              </a:rPr>
              <a:t>Red </a:t>
            </a:r>
            <a:r>
              <a:rPr lang="en-US" sz="1800" dirty="0" smtClean="0">
                <a:solidFill>
                  <a:srgbClr val="FF0000"/>
                </a:solidFill>
              </a:rPr>
              <a:t>markers </a:t>
            </a:r>
            <a:r>
              <a:rPr lang="en-US" sz="1800" dirty="0">
                <a:solidFill>
                  <a:srgbClr val="FF0000"/>
                </a:solidFill>
              </a:rPr>
              <a:t>for unsuccessful launches</a:t>
            </a:r>
          </a:p>
          <a:p>
            <a:r>
              <a:rPr lang="en-US" sz="1800" dirty="0" smtClean="0"/>
              <a:t>Success rate of CCAFS </a:t>
            </a:r>
            <a:r>
              <a:rPr lang="en-US" sz="1800" dirty="0"/>
              <a:t>SLC-40 </a:t>
            </a:r>
            <a:r>
              <a:rPr lang="en-US" sz="1800" dirty="0" smtClean="0"/>
              <a:t>is 42.9%</a:t>
            </a:r>
            <a:endParaRPr lang="en-US" sz="1800" dirty="0"/>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Outcomes</a:t>
            </a:r>
            <a:endParaRPr lang="en-US" dirty="0">
              <a:solidFill>
                <a:srgbClr val="0B49CB"/>
              </a:solidFill>
              <a:latin typeface="Abadi"/>
            </a:endParaRPr>
          </a:p>
        </p:txBody>
      </p:sp>
      <p:pic>
        <p:nvPicPr>
          <p:cNvPr id="2" name="圖片 1"/>
          <p:cNvPicPr>
            <a:picLocks noChangeAspect="1"/>
          </p:cNvPicPr>
          <p:nvPr/>
        </p:nvPicPr>
        <p:blipFill>
          <a:blip r:embed="rId3"/>
          <a:stretch>
            <a:fillRect/>
          </a:stretch>
        </p:blipFill>
        <p:spPr>
          <a:xfrm>
            <a:off x="742347" y="3429000"/>
            <a:ext cx="6862785" cy="298453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Proximities Map</a:t>
            </a:r>
            <a:endParaRPr lang="en-US" dirty="0">
              <a:solidFill>
                <a:srgbClr val="0B49CB"/>
              </a:solidFill>
              <a:latin typeface="Abadi"/>
            </a:endParaRPr>
          </a:p>
        </p:txBody>
      </p:sp>
      <p:pic>
        <p:nvPicPr>
          <p:cNvPr id="2" name="圖片 1"/>
          <p:cNvPicPr>
            <a:picLocks noChangeAspect="1"/>
          </p:cNvPicPr>
          <p:nvPr/>
        </p:nvPicPr>
        <p:blipFill>
          <a:blip r:embed="rId3"/>
          <a:stretch>
            <a:fillRect/>
          </a:stretch>
        </p:blipFill>
        <p:spPr>
          <a:xfrm>
            <a:off x="770011" y="2018371"/>
            <a:ext cx="9869124" cy="379489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58900"/>
            <a:ext cx="10337953" cy="55562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600" b="1" dirty="0">
                <a:solidFill>
                  <a:schemeClr val="accent2">
                    <a:lumMod val="75000"/>
                  </a:schemeClr>
                </a:solidFill>
                <a:latin typeface="Abadi" panose="020B0604020104020204" pitchFamily="34" charset="0"/>
              </a:rPr>
              <a:t>Background</a:t>
            </a:r>
          </a:p>
          <a:p>
            <a:pPr marL="0" indent="0">
              <a:spcBef>
                <a:spcPts val="1400"/>
              </a:spcBef>
              <a:buNone/>
            </a:pPr>
            <a:r>
              <a:rPr lang="en-US" sz="2200" dirty="0">
                <a:solidFill>
                  <a:schemeClr val="accent3">
                    <a:lumMod val="25000"/>
                  </a:schemeClr>
                </a:solidFill>
                <a:latin typeface="Abadi" panose="020B0604020104020204" pitchFamily="34" charset="0"/>
              </a:rPr>
              <a:t>     	SpaceX, a leader in the space industry, strives to make space travel affordable for everyone. Its accomplishments include sending spacecraft to the international space station, launching a satellite constellation that provides internet access and sending manned missions to space. SpaceX can do this because the rocket launches are relatively inexpensive ($62 million per launch)</a:t>
            </a:r>
          </a:p>
          <a:p>
            <a:pPr marL="0" indent="0">
              <a:spcBef>
                <a:spcPts val="1400"/>
              </a:spcBef>
              <a:buNone/>
            </a:pPr>
            <a:r>
              <a:rPr lang="en-US" sz="2200" dirty="0">
                <a:solidFill>
                  <a:schemeClr val="accent3">
                    <a:lumMod val="25000"/>
                  </a:schemeClr>
                </a:solidFill>
                <a:latin typeface="Abadi" panose="020B0604020104020204" pitchFamily="34" charset="0"/>
              </a:rPr>
              <a:t>	By determining if the first stage will land, we can determine the price of the launch. To do this, we can use public data and machine learning models to predict whether SpaceX – or a competing company – can reuse the first stage.</a:t>
            </a:r>
          </a:p>
          <a:p>
            <a:pPr>
              <a:spcBef>
                <a:spcPts val="1400"/>
              </a:spcBef>
            </a:pP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We will explore</a:t>
            </a:r>
          </a:p>
          <a:p>
            <a:pPr>
              <a:spcBef>
                <a:spcPts val="1400"/>
              </a:spcBef>
            </a:pPr>
            <a:r>
              <a:rPr lang="en-US" sz="2200" dirty="0">
                <a:solidFill>
                  <a:schemeClr val="accent3">
                    <a:lumMod val="25000"/>
                  </a:schemeClr>
                </a:solidFill>
                <a:latin typeface="Abadi" panose="020B0604020104020204" pitchFamily="34" charset="0"/>
              </a:rPr>
              <a:t>•How payload mass, launch site, number of flights, and orbits affect first-stage landing success</a:t>
            </a:r>
          </a:p>
          <a:p>
            <a:pPr marL="0" indent="0">
              <a:spcBef>
                <a:spcPts val="1400"/>
              </a:spcBef>
              <a:buNone/>
            </a:pPr>
            <a:r>
              <a:rPr lang="en-US" sz="2200" dirty="0">
                <a:solidFill>
                  <a:schemeClr val="accent3">
                    <a:lumMod val="25000"/>
                  </a:schemeClr>
                </a:solidFill>
                <a:latin typeface="Abadi" panose="020B0604020104020204" pitchFamily="34" charset="0"/>
              </a:rPr>
              <a:t>• Rate of successful landings over time</a:t>
            </a:r>
          </a:p>
          <a:p>
            <a:pPr marL="0" indent="0">
              <a:spcBef>
                <a:spcPts val="1400"/>
              </a:spcBef>
              <a:buNone/>
            </a:pPr>
            <a:r>
              <a:rPr lang="en-US" sz="2200" dirty="0">
                <a:solidFill>
                  <a:schemeClr val="accent3">
                    <a:lumMod val="25000"/>
                  </a:schemeClr>
                </a:solidFill>
                <a:latin typeface="Abadi" panose="020B0604020104020204" pitchFamily="34" charset="0"/>
              </a:rPr>
              <a:t>• Best predictive model for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Success Rate by Site</a:t>
            </a:r>
            <a:endParaRPr lang="en-US" dirty="0">
              <a:solidFill>
                <a:srgbClr val="0B49CB"/>
              </a:solidFill>
              <a:latin typeface="Abadi"/>
            </a:endParaRPr>
          </a:p>
        </p:txBody>
      </p:sp>
      <p:sp>
        <p:nvSpPr>
          <p:cNvPr id="2" name="文字方塊 1"/>
          <p:cNvSpPr txBox="1"/>
          <p:nvPr/>
        </p:nvSpPr>
        <p:spPr>
          <a:xfrm>
            <a:off x="936702" y="1572322"/>
            <a:ext cx="6590371" cy="1754326"/>
          </a:xfrm>
          <a:prstGeom prst="rect">
            <a:avLst/>
          </a:prstGeom>
          <a:noFill/>
        </p:spPr>
        <p:txBody>
          <a:bodyPr wrap="square" rtlCol="0">
            <a:spAutoFit/>
          </a:bodyPr>
          <a:lstStyle/>
          <a:p>
            <a:r>
              <a:rPr lang="en-US" dirty="0" smtClean="0"/>
              <a:t>Success Rate Percentage</a:t>
            </a:r>
          </a:p>
          <a:p>
            <a:endParaRPr lang="en-US" dirty="0"/>
          </a:p>
          <a:p>
            <a:endParaRPr lang="en-US" dirty="0"/>
          </a:p>
          <a:p>
            <a:r>
              <a:rPr lang="en-US" b="1" dirty="0"/>
              <a:t>KSC LC-39A </a:t>
            </a:r>
            <a:r>
              <a:rPr lang="en-US" dirty="0"/>
              <a:t>has the </a:t>
            </a:r>
            <a:r>
              <a:rPr lang="en-US" b="1" dirty="0"/>
              <a:t>most successful launches </a:t>
            </a:r>
            <a:r>
              <a:rPr lang="en-US" dirty="0"/>
              <a:t>amongst launch sites (</a:t>
            </a:r>
            <a:r>
              <a:rPr lang="en-US" b="1" dirty="0"/>
              <a:t>41.2%</a:t>
            </a:r>
            <a:r>
              <a:rPr lang="en-US" dirty="0"/>
              <a:t>)</a:t>
            </a:r>
          </a:p>
          <a:p>
            <a:endParaRPr lang="en-US" dirty="0"/>
          </a:p>
        </p:txBody>
      </p:sp>
      <p:pic>
        <p:nvPicPr>
          <p:cNvPr id="4" name="圖片 3"/>
          <p:cNvPicPr>
            <a:picLocks noChangeAspect="1"/>
          </p:cNvPicPr>
          <p:nvPr/>
        </p:nvPicPr>
        <p:blipFill>
          <a:blip r:embed="rId3"/>
          <a:stretch>
            <a:fillRect/>
          </a:stretch>
        </p:blipFill>
        <p:spPr>
          <a:xfrm>
            <a:off x="1043916" y="3326648"/>
            <a:ext cx="7896225" cy="333375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468786"/>
            <a:ext cx="10551583" cy="1776219"/>
          </a:xfrm>
          <a:prstGeom prst="rect">
            <a:avLst/>
          </a:prstGeom>
        </p:spPr>
        <p:txBody>
          <a:bodyPr lIns="91440" tIns="45720" rIns="91440" bIns="45720" anchor="t">
            <a:normAutofit/>
          </a:bodyPr>
          <a:lstStyle/>
          <a:p>
            <a:pPr marL="0" indent="0">
              <a:buNone/>
            </a:pPr>
            <a:r>
              <a:rPr lang="en-US" b="1" dirty="0"/>
              <a:t>Success as Percent of Total</a:t>
            </a:r>
            <a:endParaRPr lang="en-US" dirty="0"/>
          </a:p>
          <a:p>
            <a:r>
              <a:rPr lang="en-US" b="1" dirty="0"/>
              <a:t>KSC LC-39A </a:t>
            </a:r>
            <a:r>
              <a:rPr lang="en-US" dirty="0"/>
              <a:t>has the </a:t>
            </a:r>
            <a:r>
              <a:rPr lang="en-US" b="1" dirty="0"/>
              <a:t>highest success rate </a:t>
            </a:r>
            <a:r>
              <a:rPr lang="en-US" dirty="0"/>
              <a:t>amongst launch sites (</a:t>
            </a:r>
            <a:r>
              <a:rPr lang="en-US" b="1" dirty="0"/>
              <a:t>76.9%</a:t>
            </a:r>
            <a:r>
              <a:rPr lang="en-US" dirty="0"/>
              <a:t>)</a:t>
            </a:r>
          </a:p>
          <a:p>
            <a:r>
              <a:rPr lang="en-US" dirty="0"/>
              <a:t>10 successful launches and 3 failed launches</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Success (KSC LC-29A)</a:t>
            </a:r>
            <a:endParaRPr lang="en-US" dirty="0">
              <a:solidFill>
                <a:srgbClr val="0B49CB"/>
              </a:solidFill>
              <a:latin typeface="Abadi"/>
            </a:endParaRPr>
          </a:p>
        </p:txBody>
      </p:sp>
      <p:pic>
        <p:nvPicPr>
          <p:cNvPr id="2" name="圖片 1"/>
          <p:cNvPicPr>
            <a:picLocks noChangeAspect="1"/>
          </p:cNvPicPr>
          <p:nvPr/>
        </p:nvPicPr>
        <p:blipFill>
          <a:blip r:embed="rId3"/>
          <a:stretch>
            <a:fillRect/>
          </a:stretch>
        </p:blipFill>
        <p:spPr>
          <a:xfrm>
            <a:off x="770011" y="3331310"/>
            <a:ext cx="8372475" cy="336232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9937"/>
            <a:ext cx="10414662" cy="2311477"/>
          </a:xfrm>
          <a:prstGeom prst="rect">
            <a:avLst/>
          </a:prstGeom>
        </p:spPr>
        <p:txBody>
          <a:bodyPr lIns="91440" tIns="45720" rIns="91440" bIns="45720" anchor="t">
            <a:normAutofit/>
          </a:bodyPr>
          <a:lstStyle/>
          <a:p>
            <a:pPr marL="0" indent="0">
              <a:buNone/>
            </a:pPr>
            <a:r>
              <a:rPr lang="en-US" b="1" dirty="0"/>
              <a:t>By Booster Version</a:t>
            </a:r>
            <a:endParaRPr lang="en-US" dirty="0"/>
          </a:p>
          <a:p>
            <a:r>
              <a:rPr lang="en-US" b="1" dirty="0"/>
              <a:t>Payloads between2,000 kg </a:t>
            </a:r>
            <a:r>
              <a:rPr lang="en-US" dirty="0"/>
              <a:t>and </a:t>
            </a:r>
            <a:r>
              <a:rPr lang="en-US" b="1" dirty="0"/>
              <a:t>5,000 kg </a:t>
            </a:r>
            <a:r>
              <a:rPr lang="en-US" dirty="0"/>
              <a:t>have the </a:t>
            </a:r>
            <a:r>
              <a:rPr lang="en-US" b="1" dirty="0"/>
              <a:t>highest success rate</a:t>
            </a:r>
            <a:endParaRPr lang="en-US" dirty="0"/>
          </a:p>
          <a:p>
            <a:r>
              <a:rPr lang="en-US" dirty="0"/>
              <a:t>1 indicating successful outcome and 0 indicating an unsuccessful outcome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lumMod val="75000"/>
                  </a:schemeClr>
                </a:solidFill>
                <a:latin typeface="Abadi" panose="020B0604020104020204" pitchFamily="34" charset="0"/>
              </a:rPr>
              <a:t>Payload vs. Launch Outcome</a:t>
            </a:r>
            <a:endParaRPr lang="en-US" dirty="0">
              <a:solidFill>
                <a:schemeClr val="accent1">
                  <a:lumMod val="75000"/>
                </a:schemeClr>
              </a:solidFill>
              <a:latin typeface="Abadi"/>
            </a:endParaRPr>
          </a:p>
        </p:txBody>
      </p:sp>
      <p:pic>
        <p:nvPicPr>
          <p:cNvPr id="2" name="圖片 1"/>
          <p:cNvPicPr>
            <a:picLocks noChangeAspect="1"/>
          </p:cNvPicPr>
          <p:nvPr/>
        </p:nvPicPr>
        <p:blipFill>
          <a:blip r:embed="rId3"/>
          <a:stretch>
            <a:fillRect/>
          </a:stretch>
        </p:blipFill>
        <p:spPr>
          <a:xfrm>
            <a:off x="918582" y="3791414"/>
            <a:ext cx="6976481" cy="293661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687485" y="1991808"/>
            <a:ext cx="5325989" cy="1273906"/>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b="1" dirty="0" smtClean="0">
                <a:solidFill>
                  <a:schemeClr val="accent3">
                    <a:lumMod val="25000"/>
                  </a:schemeClr>
                </a:solidFill>
                <a:latin typeface="Abadi" panose="020B0604020104020204" pitchFamily="34" charset="0"/>
              </a:rPr>
              <a:t>The model of best performance is decision tree, which is 87.1%</a:t>
            </a:r>
            <a:endParaRPr lang="en-US" sz="2200" b="1"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圖片 1"/>
          <p:cNvPicPr>
            <a:picLocks noChangeAspect="1"/>
          </p:cNvPicPr>
          <p:nvPr/>
        </p:nvPicPr>
        <p:blipFill>
          <a:blip r:embed="rId3"/>
          <a:stretch>
            <a:fillRect/>
          </a:stretch>
        </p:blipFill>
        <p:spPr>
          <a:xfrm>
            <a:off x="346166" y="1740911"/>
            <a:ext cx="6248400" cy="46863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圖片 1"/>
          <p:cNvPicPr>
            <a:picLocks noChangeAspect="1"/>
          </p:cNvPicPr>
          <p:nvPr/>
        </p:nvPicPr>
        <p:blipFill>
          <a:blip r:embed="rId3"/>
          <a:stretch>
            <a:fillRect/>
          </a:stretch>
        </p:blipFill>
        <p:spPr>
          <a:xfrm>
            <a:off x="590550" y="1788536"/>
            <a:ext cx="5505450" cy="4638675"/>
          </a:xfrm>
          <a:prstGeom prst="rect">
            <a:avLst/>
          </a:prstGeom>
        </p:spPr>
      </p:pic>
      <p:sp>
        <p:nvSpPr>
          <p:cNvPr id="3" name="文字方塊 2"/>
          <p:cNvSpPr txBox="1"/>
          <p:nvPr/>
        </p:nvSpPr>
        <p:spPr>
          <a:xfrm>
            <a:off x="6557554" y="2246811"/>
            <a:ext cx="5016137" cy="369332"/>
          </a:xfrm>
          <a:prstGeom prst="rect">
            <a:avLst/>
          </a:prstGeom>
          <a:noFill/>
        </p:spPr>
        <p:txBody>
          <a:bodyPr wrap="square" rtlCol="0">
            <a:spAutoFit/>
          </a:bodyPr>
          <a:lstStyle/>
          <a:p>
            <a:r>
              <a:rPr lang="en-US" dirty="0" smtClean="0"/>
              <a:t>The Type I error is 50%, which is not good.</a:t>
            </a:r>
            <a:endParaRPr lang="en-US" dirty="0"/>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562709" cy="4982946"/>
          </a:xfrm>
          <a:prstGeom prst="rect">
            <a:avLst/>
          </a:prstGeom>
        </p:spPr>
        <p:txBody>
          <a:bodyPr>
            <a:normAutofit/>
          </a:bodyPr>
          <a:lstStyle/>
          <a:p>
            <a:endParaRPr lang="en-US" dirty="0"/>
          </a:p>
          <a:p>
            <a:r>
              <a:rPr lang="en-US" dirty="0" smtClean="0"/>
              <a:t>Launch Site: </a:t>
            </a:r>
            <a:r>
              <a:rPr lang="en-US" dirty="0"/>
              <a:t>Most of the launch sites are near the </a:t>
            </a:r>
            <a:r>
              <a:rPr lang="en-US" dirty="0" smtClean="0"/>
              <a:t>equator </a:t>
            </a:r>
          </a:p>
          <a:p>
            <a:pPr marL="0" indent="0">
              <a:buNone/>
            </a:pPr>
            <a:r>
              <a:rPr lang="en-US" dirty="0" smtClean="0"/>
              <a:t>•</a:t>
            </a:r>
            <a:r>
              <a:rPr lang="en-US" dirty="0"/>
              <a:t>Launch </a:t>
            </a:r>
            <a:r>
              <a:rPr lang="en-US" dirty="0" smtClean="0"/>
              <a:t>Success Rate: generally increases </a:t>
            </a:r>
            <a:r>
              <a:rPr lang="en-US" dirty="0"/>
              <a:t>over time</a:t>
            </a:r>
          </a:p>
          <a:p>
            <a:pPr marL="0" indent="0">
              <a:buNone/>
            </a:pPr>
            <a:r>
              <a:rPr lang="en-US" dirty="0" smtClean="0"/>
              <a:t>• KSC LC-39A</a:t>
            </a:r>
            <a:r>
              <a:rPr lang="en-US" dirty="0"/>
              <a:t> </a:t>
            </a:r>
            <a:r>
              <a:rPr lang="en-US" dirty="0" smtClean="0"/>
              <a:t>has </a:t>
            </a:r>
            <a:r>
              <a:rPr lang="en-US" dirty="0"/>
              <a:t>the highest success rate among launch sites. </a:t>
            </a:r>
            <a:r>
              <a:rPr lang="en-US" dirty="0" smtClean="0"/>
              <a:t> 100</a:t>
            </a:r>
            <a:r>
              <a:rPr lang="en-US" dirty="0"/>
              <a:t>% success </a:t>
            </a:r>
            <a:r>
              <a:rPr lang="en-US"/>
              <a:t>rate </a:t>
            </a:r>
            <a:r>
              <a:rPr lang="en-US" smtClean="0"/>
              <a:t>reached for </a:t>
            </a:r>
            <a:r>
              <a:rPr lang="en-US" dirty="0"/>
              <a:t>launches less than 5,500 kg </a:t>
            </a:r>
          </a:p>
          <a:p>
            <a:pPr marL="0" indent="0">
              <a:buNone/>
            </a:pPr>
            <a:r>
              <a:rPr lang="en-US" dirty="0" smtClean="0"/>
              <a:t>• Orbits </a:t>
            </a:r>
            <a:r>
              <a:rPr lang="en-US" dirty="0"/>
              <a:t>ES-L1, GEO, HEO, and SSO have a 100% success rate</a:t>
            </a:r>
          </a:p>
          <a:p>
            <a:pPr marL="0" indent="0">
              <a:buNone/>
            </a:pPr>
            <a:r>
              <a:rPr lang="en-US" dirty="0" smtClean="0"/>
              <a:t>• Payload </a:t>
            </a:r>
            <a:r>
              <a:rPr lang="en-US" dirty="0"/>
              <a:t>Mass: Across all launch sites, the higher the payload </a:t>
            </a:r>
            <a:r>
              <a:rPr lang="en-US" dirty="0" smtClean="0"/>
              <a:t>mass </a:t>
            </a:r>
            <a:r>
              <a:rPr lang="en-US" dirty="0"/>
              <a:t>(kg), the higher the success </a:t>
            </a:r>
            <a:r>
              <a:rPr lang="en-US" dirty="0" smtClean="0"/>
              <a:t>rate</a:t>
            </a:r>
          </a:p>
          <a:p>
            <a:r>
              <a:rPr lang="en-US" dirty="0"/>
              <a:t>Model Performance: The models performed similarly on the test set with the decision tree model slightly outperforming</a:t>
            </a:r>
          </a:p>
          <a:p>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We will collect data by REST API and web scraping techniques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by filtering the data, handling missing values and applying one hot encoding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Various models will be used with parameter search</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Request data from SpaceX API (rocket launch data)</a:t>
            </a:r>
          </a:p>
          <a:p>
            <a:pPr>
              <a:lnSpc>
                <a:spcPct val="100000"/>
              </a:lnSpc>
              <a:spcBef>
                <a:spcPts val="1400"/>
              </a:spcBef>
            </a:pPr>
            <a:r>
              <a:rPr lang="en-US" sz="2200" dirty="0">
                <a:solidFill>
                  <a:schemeClr val="accent3">
                    <a:lumMod val="25000"/>
                  </a:schemeClr>
                </a:solidFill>
                <a:latin typeface="Abadi" panose="020B0604020104020204" pitchFamily="34" charset="0"/>
              </a:rPr>
              <a:t>Decode response and convert 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json_normalize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Request information about the launches from SpaceX API using custom functions</a:t>
            </a:r>
          </a:p>
          <a:p>
            <a:pPr>
              <a:lnSpc>
                <a:spcPct val="100000"/>
              </a:lnSpc>
              <a:spcBef>
                <a:spcPts val="1400"/>
              </a:spcBef>
            </a:pPr>
            <a:r>
              <a:rPr lang="en-US" sz="2200" dirty="0">
                <a:solidFill>
                  <a:schemeClr val="accent3">
                    <a:lumMod val="25000"/>
                  </a:schemeClr>
                </a:solidFill>
                <a:latin typeface="Abadi" panose="020B0604020104020204" pitchFamily="34" charset="0"/>
              </a:rPr>
              <a:t>Create dictionary from the data</a:t>
            </a:r>
          </a:p>
          <a:p>
            <a:pPr>
              <a:lnSpc>
                <a:spcPct val="100000"/>
              </a:lnSpc>
              <a:spcBef>
                <a:spcPts val="1400"/>
              </a:spcBef>
            </a:pPr>
            <a:r>
              <a:rPr lang="en-US" sz="2200" dirty="0">
                <a:solidFill>
                  <a:schemeClr val="accent3">
                    <a:lumMod val="25000"/>
                  </a:schemeClr>
                </a:solidFill>
                <a:latin typeface="Abadi" panose="020B0604020104020204" pitchFamily="34" charset="0"/>
              </a:rPr>
              <a:t>Create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from the dictionary</a:t>
            </a:r>
          </a:p>
          <a:p>
            <a:pPr>
              <a:lnSpc>
                <a:spcPct val="100000"/>
              </a:lnSpc>
              <a:spcBef>
                <a:spcPts val="1400"/>
              </a:spcBef>
            </a:pPr>
            <a:r>
              <a:rPr lang="en-US" sz="2200" dirty="0">
                <a:solidFill>
                  <a:schemeClr val="accent3">
                    <a:lumMod val="25000"/>
                  </a:schemeClr>
                </a:solidFill>
                <a:latin typeface="Abadi" panose="020B0604020104020204" pitchFamily="34" charset="0"/>
              </a:rPr>
              <a:t>Filter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to contain only Falcon 9 launches</a:t>
            </a:r>
          </a:p>
          <a:p>
            <a:pPr>
              <a:lnSpc>
                <a:spcPct val="100000"/>
              </a:lnSpc>
              <a:spcBef>
                <a:spcPts val="1400"/>
              </a:spcBef>
            </a:pPr>
            <a:r>
              <a:rPr lang="en-US" sz="2200" dirty="0">
                <a:solidFill>
                  <a:schemeClr val="accent3">
                    <a:lumMod val="25000"/>
                  </a:schemeClr>
                </a:solidFill>
                <a:latin typeface="Abadi" panose="020B0604020104020204" pitchFamily="34" charset="0"/>
              </a:rPr>
              <a:t>Replace missing values of Payload Mass with calculated .mean()</a:t>
            </a:r>
          </a:p>
          <a:p>
            <a:pPr>
              <a:lnSpc>
                <a:spcPct val="100000"/>
              </a:lnSpc>
              <a:spcBef>
                <a:spcPts val="1400"/>
              </a:spcBef>
            </a:pPr>
            <a:r>
              <a:rPr lang="en-US" sz="2200" dirty="0">
                <a:solidFill>
                  <a:schemeClr val="accent3">
                    <a:lumMod val="25000"/>
                  </a:schemeClr>
                </a:solidFill>
                <a:latin typeface="Abadi" panose="020B0604020104020204" pitchFamily="34" charset="0"/>
              </a:rPr>
              <a:t>Export data to csv file</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US" dirty="0"/>
              <a:t>We will use the following API to retrieve </a:t>
            </a:r>
          </a:p>
          <a:p>
            <a:pPr marL="0" indent="0">
              <a:buNone/>
            </a:pPr>
            <a:r>
              <a:rPr lang="en-US" dirty="0"/>
              <a:t>	1. Booster version</a:t>
            </a:r>
          </a:p>
          <a:p>
            <a:pPr marL="0" indent="0">
              <a:buNone/>
            </a:pPr>
            <a:r>
              <a:rPr lang="en-US" dirty="0"/>
              <a:t>	2. Launch Site</a:t>
            </a:r>
          </a:p>
          <a:p>
            <a:pPr marL="0" indent="0">
              <a:buNone/>
            </a:pPr>
            <a:r>
              <a:rPr lang="en-US" dirty="0"/>
              <a:t>	3. Payload</a:t>
            </a:r>
          </a:p>
          <a:p>
            <a:pPr marL="0" indent="0">
              <a:buNone/>
            </a:pPr>
            <a:r>
              <a:rPr lang="en-US" dirty="0"/>
              <a:t>	4. Core data </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343F107E-1DC1-702C-1464-1E5B968EBB5D}"/>
              </a:ext>
            </a:extLst>
          </p:cNvPr>
          <p:cNvPicPr>
            <a:picLocks noChangeAspect="1"/>
          </p:cNvPicPr>
          <p:nvPr/>
        </p:nvPicPr>
        <p:blipFill>
          <a:blip r:embed="rId3"/>
          <a:stretch>
            <a:fillRect/>
          </a:stretch>
        </p:blipFill>
        <p:spPr>
          <a:xfrm>
            <a:off x="5329213" y="1722427"/>
            <a:ext cx="6562773" cy="271464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Data is obtained from Wikipedia by Beautiful Soup library</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ectangle 4">
            <a:extLst>
              <a:ext uri="{FF2B5EF4-FFF2-40B4-BE49-F238E27FC236}">
                <a16:creationId xmlns:a16="http://schemas.microsoft.com/office/drawing/2014/main" id="{ED7A99AC-3F65-83EE-08FA-0CBBB2A787DB}"/>
              </a:ext>
            </a:extLst>
          </p:cNvPr>
          <p:cNvSpPr/>
          <p:nvPr/>
        </p:nvSpPr>
        <p:spPr>
          <a:xfrm>
            <a:off x="6350000" y="2139950"/>
            <a:ext cx="202565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HK" dirty="0"/>
              <a:t>Python Code</a:t>
            </a:r>
          </a:p>
        </p:txBody>
      </p:sp>
      <p:sp>
        <p:nvSpPr>
          <p:cNvPr id="7" name="Arrow: Down 6">
            <a:extLst>
              <a:ext uri="{FF2B5EF4-FFF2-40B4-BE49-F238E27FC236}">
                <a16:creationId xmlns:a16="http://schemas.microsoft.com/office/drawing/2014/main" id="{BFB1D2DF-E5A7-1C62-9FC1-54159CFEEF81}"/>
              </a:ext>
            </a:extLst>
          </p:cNvPr>
          <p:cNvSpPr/>
          <p:nvPr/>
        </p:nvSpPr>
        <p:spPr>
          <a:xfrm>
            <a:off x="7213600" y="2958090"/>
            <a:ext cx="298450" cy="1022350"/>
          </a:xfrm>
          <a:prstGeom prst="down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8" name="Rectangle: Rounded Corners 7">
            <a:extLst>
              <a:ext uri="{FF2B5EF4-FFF2-40B4-BE49-F238E27FC236}">
                <a16:creationId xmlns:a16="http://schemas.microsoft.com/office/drawing/2014/main" id="{F2F66DA6-EDA9-543B-8F0C-78BE5CC5DFB9}"/>
              </a:ext>
            </a:extLst>
          </p:cNvPr>
          <p:cNvSpPr/>
          <p:nvPr/>
        </p:nvSpPr>
        <p:spPr>
          <a:xfrm>
            <a:off x="6489700" y="4362450"/>
            <a:ext cx="1803400" cy="6159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HK" dirty="0"/>
              <a:t>Website (Wiki)</a:t>
            </a:r>
          </a:p>
        </p:txBody>
      </p:sp>
      <p:sp>
        <p:nvSpPr>
          <p:cNvPr id="9" name="TextBox 8">
            <a:extLst>
              <a:ext uri="{FF2B5EF4-FFF2-40B4-BE49-F238E27FC236}">
                <a16:creationId xmlns:a16="http://schemas.microsoft.com/office/drawing/2014/main" id="{00FE5615-1256-7FD1-6FF7-AC859CDACCF6}"/>
              </a:ext>
            </a:extLst>
          </p:cNvPr>
          <p:cNvSpPr txBox="1"/>
          <p:nvPr/>
        </p:nvSpPr>
        <p:spPr>
          <a:xfrm>
            <a:off x="7719219" y="3239901"/>
            <a:ext cx="2025650" cy="369332"/>
          </a:xfrm>
          <a:prstGeom prst="rect">
            <a:avLst/>
          </a:prstGeom>
          <a:noFill/>
        </p:spPr>
        <p:txBody>
          <a:bodyPr wrap="square" rtlCol="0">
            <a:spAutoFit/>
          </a:bodyPr>
          <a:lstStyle/>
          <a:p>
            <a:r>
              <a:rPr lang="en-HK" dirty="0" err="1"/>
              <a:t>BeautifulSoup</a:t>
            </a:r>
            <a:r>
              <a:rPr lang="en-HK" dirty="0"/>
              <a:t>()</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423</TotalTime>
  <Words>1549</Words>
  <Application>Microsoft Office PowerPoint</Application>
  <PresentationFormat>寬螢幕</PresentationFormat>
  <Paragraphs>255</Paragraphs>
  <Slides>47</Slides>
  <Notes>3</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47</vt:i4>
      </vt:variant>
    </vt:vector>
  </HeadingPairs>
  <TitlesOfParts>
    <vt:vector size="55" baseType="lpstr">
      <vt:lpstr>Abadi</vt:lpstr>
      <vt:lpstr>IBM Plex Mono SemiBold</vt:lpstr>
      <vt:lpstr>IBM Plex Mono Text</vt:lpstr>
      <vt:lpstr>SF Pro</vt:lpstr>
      <vt:lpstr>Arial</vt:lpstr>
      <vt:lpstr>Calibri</vt:lpstr>
      <vt:lpstr>Calibri Light</vt:lpstr>
      <vt:lpstr>Custom Design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HoYTsang</cp:lastModifiedBy>
  <cp:revision>284</cp:revision>
  <dcterms:created xsi:type="dcterms:W3CDTF">2021-04-29T18:58:34Z</dcterms:created>
  <dcterms:modified xsi:type="dcterms:W3CDTF">2023-12-05T08:34:09Z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